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2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D392-A827-41EB-AF82-3067852D14C9}" type="datetimeFigureOut">
              <a:rPr lang="he-IL" smtClean="0"/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E24F-40D9-4AB7-8D0A-5D57A6C1D5A4}" type="slidenum">
              <a:rPr lang="he-IL" smtClean="0"/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hyperlink" Target="https://www.google.com/url?sa=i&amp;url=https://www.shutterstock.com/search/parent+support+cartoon&amp;psig=AOvVaw3G-j0bKsrRFg94Yh5G_vkd&amp;ust=1584522314863000&amp;source=images&amp;cd=vfe&amp;ved=0CAIQjRxqFwoTCIj5n-WToegCFQAAAAAdAAAAABAD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l-GR" dirty="0" smtClean="0"/>
              <a:t>Η Χαρά</a:t>
            </a:r>
            <a:r>
              <a:rPr lang="en-US" dirty="0" smtClean="0"/>
              <a:t> </a:t>
            </a:r>
            <a:r>
              <a:rPr lang="el-GR" dirty="0" smtClean="0"/>
              <a:t>και ο </a:t>
            </a:r>
            <a:r>
              <a:rPr lang="el-GR" dirty="0" err="1" smtClean="0"/>
              <a:t>Κορωνοϊός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334256"/>
            <a:ext cx="8991600" cy="92354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Estie Bar- </a:t>
            </a:r>
            <a:r>
              <a:rPr lang="en-US" dirty="0" err="1" smtClean="0"/>
              <a:t>Sadeh</a:t>
            </a:r>
            <a:r>
              <a:rPr lang="en-US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EMDR association </a:t>
            </a:r>
            <a:endParaRPr lang="en-US" sz="2000" dirty="0" smtClean="0"/>
          </a:p>
          <a:p>
            <a:r>
              <a:rPr lang="en-US" sz="2000" dirty="0" smtClean="0"/>
              <a:t>Israel</a:t>
            </a:r>
            <a:endParaRPr lang="en-US" sz="2000" dirty="0" smtClean="0"/>
          </a:p>
          <a:p>
            <a:r>
              <a:rPr lang="en-US" sz="2000" dirty="0" smtClean="0"/>
              <a:t>st@Elkol.com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הסבר אליפטי 5"/>
          <p:cNvSpPr/>
          <p:nvPr/>
        </p:nvSpPr>
        <p:spPr>
          <a:xfrm rot="1033131">
            <a:off x="6377501" y="599442"/>
            <a:ext cx="5464365" cy="31026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dirty="0" smtClean="0"/>
              <a:t>Μερικές φορές όταν είμαι θλιμμένη και το μυαλό μου γεμίζει με άσχημες σκέψεις</a:t>
            </a:r>
            <a:r>
              <a:rPr lang="en-US" dirty="0" smtClean="0"/>
              <a:t>, </a:t>
            </a:r>
            <a:r>
              <a:rPr lang="el-GR" dirty="0" smtClean="0"/>
              <a:t>η μαμά λέει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“</a:t>
            </a:r>
            <a:r>
              <a:rPr lang="el-GR" dirty="0" smtClean="0"/>
              <a:t>ας σκεφτούμε χαρούμενα, ευχάριστα πράγματα</a:t>
            </a:r>
            <a:r>
              <a:rPr lang="en-US" dirty="0" smtClean="0"/>
              <a:t>”. </a:t>
            </a:r>
            <a:r>
              <a:rPr lang="el-GR" dirty="0" smtClean="0"/>
              <a:t>Χθες σκεφτήκαμε μαζί το σκύλο μου, την παραλία και παγωτό βανίλια.</a:t>
            </a:r>
            <a:r>
              <a:rPr lang="en-US" dirty="0" smtClean="0"/>
              <a:t> </a:t>
            </a:r>
            <a:r>
              <a:rPr lang="el-GR" dirty="0" smtClean="0"/>
              <a:t>Είναι η αγαπημένη μου γεύση.</a:t>
            </a:r>
            <a:r>
              <a:rPr lang="en-US" dirty="0" smtClean="0"/>
              <a:t> </a:t>
            </a:r>
            <a:r>
              <a:rPr lang="el-GR" dirty="0" smtClean="0"/>
              <a:t>Και ξέρετε; Η καρδιά μου γέμισε με αγάπη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2" descr="תוצאת תמונה עבור ‪children drawings  drawing public domain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9" y="2918219"/>
            <a:ext cx="5388429" cy="38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אליפטי 3"/>
          <p:cNvSpPr/>
          <p:nvPr/>
        </p:nvSpPr>
        <p:spPr>
          <a:xfrm rot="823698">
            <a:off x="5655732" y="601133"/>
            <a:ext cx="5748867" cy="3395134"/>
          </a:xfrm>
          <a:prstGeom prst="wedgeEllipseCallout">
            <a:avLst>
              <a:gd name="adj1" fmla="val -26135"/>
              <a:gd name="adj2" fmla="val 86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7" name="הסבר אליפטי 6"/>
          <p:cNvSpPr/>
          <p:nvPr/>
        </p:nvSpPr>
        <p:spPr>
          <a:xfrm rot="823698">
            <a:off x="5570506" y="658182"/>
            <a:ext cx="6037814" cy="4078596"/>
          </a:xfrm>
          <a:prstGeom prst="wedgeEllipseCallout">
            <a:avLst>
              <a:gd name="adj1" fmla="val -26135"/>
              <a:gd name="adj2" fmla="val 86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l-GR" dirty="0" smtClean="0"/>
              <a:t>Μια άλλη φορά, όταν δεν μπορούσα να διώξω τις τρομακτικές σκέψεις από το μυαλό μου, είπε η μαμά</a:t>
            </a:r>
            <a:r>
              <a:rPr lang="en-US" dirty="0" smtClean="0"/>
              <a:t>, “</a:t>
            </a:r>
            <a:r>
              <a:rPr lang="el-GR" dirty="0" smtClean="0"/>
              <a:t>Θα κάνουμε κάτι ιδιαίτερο για να σε βοηθήσει να χαλαρώσεις</a:t>
            </a:r>
            <a:r>
              <a:rPr lang="en-US" dirty="0" smtClean="0"/>
              <a:t>. </a:t>
            </a:r>
            <a:r>
              <a:rPr lang="el-GR" dirty="0" smtClean="0"/>
              <a:t>Λέγεται  Το φιλί της Πεταλούδας</a:t>
            </a:r>
            <a:r>
              <a:rPr lang="en-US" dirty="0" smtClean="0"/>
              <a:t>. </a:t>
            </a:r>
            <a:r>
              <a:rPr lang="el-GR" dirty="0" smtClean="0"/>
              <a:t>Το ένα χέρι στον ένα ώμο και το άλλο στον άλλο.</a:t>
            </a:r>
            <a:r>
              <a:rPr lang="en-US" dirty="0" smtClean="0"/>
              <a:t>” </a:t>
            </a:r>
            <a:endParaRPr lang="en-US" dirty="0"/>
          </a:p>
          <a:p>
            <a:pPr algn="l" rtl="0"/>
            <a:r>
              <a:rPr lang="el-GR" dirty="0" smtClean="0"/>
              <a:t>Μαζί,</a:t>
            </a:r>
            <a:r>
              <a:rPr lang="en-US" dirty="0" smtClean="0"/>
              <a:t> </a:t>
            </a:r>
            <a:r>
              <a:rPr lang="el-GR" dirty="0" smtClean="0"/>
              <a:t>φανταστήκαμε ένα τόπο</a:t>
            </a:r>
            <a:r>
              <a:rPr lang="en-US" dirty="0" smtClean="0"/>
              <a:t> </a:t>
            </a:r>
            <a:r>
              <a:rPr lang="el-GR" dirty="0" smtClean="0"/>
              <a:t>που ήταν ήρεμος και ασφαλής. Άγγιξα απαλά πρώτα τον ένα ώμο, μετά τον άλλο</a:t>
            </a:r>
            <a:r>
              <a:rPr lang="en-US" dirty="0" smtClean="0"/>
              <a:t> -</a:t>
            </a:r>
            <a:r>
              <a:rPr lang="el-GR" dirty="0" smtClean="0"/>
              <a:t>εναλλάξ</a:t>
            </a:r>
            <a:r>
              <a:rPr lang="en-US" dirty="0" smtClean="0"/>
              <a:t>, </a:t>
            </a:r>
            <a:r>
              <a:rPr lang="el-GR" dirty="0" smtClean="0"/>
              <a:t>σαν μια πεταλούδα που πετά.</a:t>
            </a:r>
            <a:endParaRPr lang="he-IL" dirty="0"/>
          </a:p>
        </p:txBody>
      </p:sp>
      <p:pic>
        <p:nvPicPr>
          <p:cNvPr id="6" name="Picture 4" descr="תוצאת תמונה עבור ‪little girl self hug public domain cartoons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51" y="0"/>
            <a:ext cx="2717705" cy="37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תוצאת תמונה עבור ‪little girl self hug public domain cartoons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8" y="3616778"/>
            <a:ext cx="2947307" cy="2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הסבר אליפטי 8"/>
          <p:cNvSpPr/>
          <p:nvPr/>
        </p:nvSpPr>
        <p:spPr>
          <a:xfrm rot="958262">
            <a:off x="6437030" y="713998"/>
            <a:ext cx="4190962" cy="39320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/>
              <a:t>Όταν μου είναι δύσκολο να κοιμηθώ</a:t>
            </a:r>
            <a:r>
              <a:rPr lang="en-US" dirty="0" smtClean="0"/>
              <a:t>, </a:t>
            </a:r>
            <a:r>
              <a:rPr lang="el-GR" dirty="0" smtClean="0"/>
              <a:t>νιώθω σαν το σώμα μου να είναι στην πρίζα</a:t>
            </a:r>
            <a:r>
              <a:rPr lang="en-US" dirty="0" smtClean="0"/>
              <a:t>. </a:t>
            </a:r>
            <a:r>
              <a:rPr lang="el-GR" dirty="0" smtClean="0"/>
              <a:t>Ο μπαμπάς παίρνει το κάθε χέρι μου στο αντίστοιχο δικό του</a:t>
            </a:r>
            <a:r>
              <a:rPr lang="en-US" dirty="0" smtClean="0"/>
              <a:t>, </a:t>
            </a:r>
            <a:r>
              <a:rPr lang="el-GR" dirty="0" smtClean="0"/>
              <a:t>απαλά αγγίζει πρώτα τη μια παλάμη και μετά την άλλη καθώς κινούμε τα μάτια μας μπρός πίσω από χέρι σε χέρι</a:t>
            </a:r>
            <a:r>
              <a:rPr lang="en-US" dirty="0" smtClean="0"/>
              <a:t>, </a:t>
            </a:r>
            <a:r>
              <a:rPr lang="el-GR" dirty="0" smtClean="0"/>
              <a:t>μπρός πίσω, μπρός πίσω</a:t>
            </a:r>
            <a:r>
              <a:rPr lang="en-US" dirty="0" smtClean="0"/>
              <a:t> ……</a:t>
            </a:r>
            <a:endParaRPr lang="he-IL" dirty="0"/>
          </a:p>
        </p:txBody>
      </p:sp>
      <p:pic>
        <p:nvPicPr>
          <p:cNvPr id="4" name="Picture 2" descr="Doing Prayer - Retro Cartoon Girl Teen Vector Illustrati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76" y="2473626"/>
            <a:ext cx="2404914" cy="40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31" y="4326689"/>
            <a:ext cx="2266950" cy="2381250"/>
          </a:xfrm>
          <a:prstGeom prst="rect">
            <a:avLst/>
          </a:prstGeom>
        </p:spPr>
      </p:pic>
      <p:sp>
        <p:nvSpPr>
          <p:cNvPr id="9" name="הסבר אליפטי 8"/>
          <p:cNvSpPr/>
          <p:nvPr/>
        </p:nvSpPr>
        <p:spPr>
          <a:xfrm rot="1677555">
            <a:off x="9287933" y="1439332"/>
            <a:ext cx="2387600" cy="11514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/>
              <a:t>Ο μπαμπάς μου λέει πως όλα θα πάνε καλά </a:t>
            </a:r>
            <a:endParaRPr lang="he-IL" dirty="0"/>
          </a:p>
        </p:txBody>
      </p:sp>
      <p:sp>
        <p:nvSpPr>
          <p:cNvPr id="10" name="הסבר אליפטי 9"/>
          <p:cNvSpPr/>
          <p:nvPr/>
        </p:nvSpPr>
        <p:spPr>
          <a:xfrm rot="19225020">
            <a:off x="2574503" y="508619"/>
            <a:ext cx="2082411" cy="2158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/>
              <a:t>Ο μπαμπάς μου λέει</a:t>
            </a:r>
            <a:r>
              <a:rPr lang="en-US" dirty="0" smtClean="0"/>
              <a:t> </a:t>
            </a:r>
            <a:r>
              <a:rPr lang="el-GR" dirty="0" smtClean="0"/>
              <a:t>πως  μια μέρα </a:t>
            </a:r>
            <a:r>
              <a:rPr lang="en-US" dirty="0" smtClean="0"/>
              <a:t> </a:t>
            </a:r>
            <a:r>
              <a:rPr lang="el-GR" dirty="0" smtClean="0"/>
              <a:t>θα διώξουμε μακριά τον ιό</a:t>
            </a:r>
            <a:r>
              <a:rPr lang="en-US" dirty="0" smtClean="0"/>
              <a:t>!</a:t>
            </a:r>
            <a:endParaRPr lang="he-IL" dirty="0"/>
          </a:p>
        </p:txBody>
      </p:sp>
      <p:sp>
        <p:nvSpPr>
          <p:cNvPr id="11" name="הסבר אליפטי 10"/>
          <p:cNvSpPr/>
          <p:nvPr/>
        </p:nvSpPr>
        <p:spPr>
          <a:xfrm>
            <a:off x="5210174" y="220133"/>
            <a:ext cx="1990949" cy="21843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/>
              <a:t>Ο μπαμπάς μου λέει πως τώρα είμαστε εδώ μαζί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6" y="4850795"/>
            <a:ext cx="2257136" cy="1333038"/>
          </a:xfrm>
          <a:prstGeom prst="rect">
            <a:avLst/>
          </a:prstGeom>
        </p:spPr>
      </p:pic>
      <p:pic>
        <p:nvPicPr>
          <p:cNvPr id="13" name="Picture 12" descr="Monster free to us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70" y="3013787"/>
            <a:ext cx="2027922" cy="212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תוצאת תמונה עבור ‪public domain cartoon monsters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83" y="1726378"/>
            <a:ext cx="2193689" cy="21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תוצאת תמונה עבור ‪child meditating public domain cartoon images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97" y="2740884"/>
            <a:ext cx="2776154" cy="24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30" y="3005665"/>
            <a:ext cx="2423435" cy="3483687"/>
          </a:xfrm>
          <a:prstGeom prst="rect">
            <a:avLst/>
          </a:prstGeom>
        </p:spPr>
      </p:pic>
      <p:sp>
        <p:nvSpPr>
          <p:cNvPr id="7" name="הסבר אליפטי 6"/>
          <p:cNvSpPr/>
          <p:nvPr/>
        </p:nvSpPr>
        <p:spPr>
          <a:xfrm rot="21117486">
            <a:off x="2781466" y="263730"/>
            <a:ext cx="6576365" cy="37547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/>
              <a:t>Και όταν όλοι κάθονται γύρω από την τηλεόραση και βλέπουν ειδήσεις</a:t>
            </a:r>
            <a:r>
              <a:rPr lang="en-US" dirty="0" smtClean="0"/>
              <a:t>, </a:t>
            </a:r>
            <a:r>
              <a:rPr lang="el-GR" dirty="0" smtClean="0"/>
              <a:t>και μου λένε να είμαι ήσυχη</a:t>
            </a:r>
            <a:r>
              <a:rPr lang="en-US" dirty="0" smtClean="0"/>
              <a:t>, </a:t>
            </a:r>
            <a:r>
              <a:rPr lang="el-GR" dirty="0" smtClean="0"/>
              <a:t>ξέρω πως σίγουρα ακούνε πράγματα που τους τρομάζουν</a:t>
            </a:r>
            <a:r>
              <a:rPr lang="en-US" dirty="0" smtClean="0"/>
              <a:t>– </a:t>
            </a:r>
            <a:r>
              <a:rPr lang="el-GR" dirty="0" smtClean="0"/>
              <a:t>ίσως πως δεν θα ξαναβγούμε από το σπίτι</a:t>
            </a:r>
            <a:r>
              <a:rPr lang="en-US" dirty="0" smtClean="0"/>
              <a:t>. </a:t>
            </a:r>
            <a:br>
              <a:rPr lang="en-US" dirty="0"/>
            </a:br>
            <a:br>
              <a:rPr lang="en-US" dirty="0"/>
            </a:br>
            <a:r>
              <a:rPr lang="el-GR" dirty="0" smtClean="0"/>
              <a:t>Ξέρετε τι κάνω; Χοροπηδώ από τη μια πλευρά στην άλλη και χορεύω τον ξεχωριστό χορό που έφτιαξα</a:t>
            </a:r>
            <a:r>
              <a:rPr lang="en-US" dirty="0" smtClean="0"/>
              <a:t>. </a:t>
            </a:r>
            <a:r>
              <a:rPr lang="el-GR" dirty="0" smtClean="0"/>
              <a:t>Από την μια πλευρά στην άλλη</a:t>
            </a:r>
            <a:r>
              <a:rPr lang="en-US" dirty="0" smtClean="0"/>
              <a:t>, </a:t>
            </a:r>
            <a:r>
              <a:rPr lang="el-GR" dirty="0" smtClean="0"/>
              <a:t>στην άλλη πλευρά στην άλλη</a:t>
            </a:r>
            <a:r>
              <a:rPr lang="en-US" dirty="0" smtClean="0"/>
              <a:t>……..</a:t>
            </a:r>
            <a:r>
              <a:rPr lang="el-GR" dirty="0" smtClean="0"/>
              <a:t>ξανά και ξανά</a:t>
            </a:r>
            <a:r>
              <a:rPr lang="en-US" dirty="0" smtClean="0"/>
              <a:t>, </a:t>
            </a:r>
            <a:r>
              <a:rPr lang="el-GR" dirty="0" smtClean="0"/>
              <a:t>η δική μου βόλτα</a:t>
            </a:r>
            <a:r>
              <a:rPr lang="en-US" dirty="0" smtClean="0"/>
              <a:t>. </a:t>
            </a:r>
            <a:endParaRPr lang="he-IL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2565" y="3211650"/>
            <a:ext cx="2395235" cy="34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5067" y="365126"/>
            <a:ext cx="10608733" cy="769408"/>
          </a:xfrm>
        </p:spPr>
        <p:txBody>
          <a:bodyPr>
            <a:normAutofit/>
          </a:bodyPr>
          <a:lstStyle/>
          <a:p>
            <a:pPr algn="l" rtl="0"/>
            <a:r>
              <a:rPr lang="el-GR" dirty="0" smtClean="0"/>
              <a:t>Έχεις και εσύ ένα χαλαρωτικό χορό;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6" y="1690688"/>
            <a:ext cx="4656667" cy="4656667"/>
          </a:xfrm>
          <a:prstGeom prst="rect">
            <a:avLst/>
          </a:prstGeom>
        </p:spPr>
      </p:pic>
      <p:sp>
        <p:nvSpPr>
          <p:cNvPr id="7" name="הסבר אליפטי 6"/>
          <p:cNvSpPr/>
          <p:nvPr/>
        </p:nvSpPr>
        <p:spPr>
          <a:xfrm rot="1713160">
            <a:off x="7755467" y="1497618"/>
            <a:ext cx="2455333" cy="1925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אליפטי 7"/>
          <p:cNvSpPr/>
          <p:nvPr/>
        </p:nvSpPr>
        <p:spPr>
          <a:xfrm rot="19303213">
            <a:off x="2661031" y="1303413"/>
            <a:ext cx="2455333" cy="1925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אליפטי 3"/>
          <p:cNvSpPr/>
          <p:nvPr/>
        </p:nvSpPr>
        <p:spPr>
          <a:xfrm rot="1504234">
            <a:off x="5315632" y="77685"/>
            <a:ext cx="5942553" cy="53281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dirty="0" smtClean="0"/>
              <a:t>Όμως η πιο δύσκολη στιγμή είναι όταν  ρωτώ τη μαμά</a:t>
            </a:r>
            <a:r>
              <a:rPr lang="en-US" dirty="0" smtClean="0"/>
              <a:t>, “</a:t>
            </a:r>
            <a:r>
              <a:rPr lang="el-GR" dirty="0" smtClean="0"/>
              <a:t>Πότε θα σταματήσει </a:t>
            </a:r>
            <a:r>
              <a:rPr lang="he-IL" dirty="0" smtClean="0"/>
              <a:t> </a:t>
            </a:r>
            <a:r>
              <a:rPr lang="el-GR" dirty="0" smtClean="0"/>
              <a:t>αυτό;</a:t>
            </a:r>
            <a:r>
              <a:rPr lang="en-US" dirty="0" smtClean="0"/>
              <a:t>” </a:t>
            </a:r>
            <a:r>
              <a:rPr lang="el-GR" dirty="0" smtClean="0"/>
              <a:t>και αυτή λέει </a:t>
            </a:r>
            <a:r>
              <a:rPr lang="en-US" dirty="0" smtClean="0"/>
              <a:t>“</a:t>
            </a:r>
            <a:r>
              <a:rPr lang="el-GR" dirty="0" smtClean="0"/>
              <a:t>Δεν ξέρω</a:t>
            </a:r>
            <a:r>
              <a:rPr lang="en-US" dirty="0" smtClean="0"/>
              <a:t>, </a:t>
            </a:r>
            <a:r>
              <a:rPr lang="el-GR" dirty="0" smtClean="0"/>
              <a:t>αλλά ελπίζω σύντομα</a:t>
            </a:r>
            <a:r>
              <a:rPr lang="en-US" dirty="0" smtClean="0"/>
              <a:t>” </a:t>
            </a:r>
            <a:r>
              <a:rPr lang="el-GR" dirty="0" smtClean="0"/>
              <a:t>Τότε είναι που νιώθω πραγματικά θλιμμένη</a:t>
            </a:r>
            <a:r>
              <a:rPr lang="en-US" dirty="0" smtClean="0"/>
              <a:t>. </a:t>
            </a:r>
            <a:r>
              <a:rPr lang="el-GR" dirty="0" smtClean="0"/>
              <a:t>Αν η μαμά δεν ξέρει</a:t>
            </a:r>
            <a:r>
              <a:rPr lang="en-US" dirty="0" smtClean="0"/>
              <a:t>, </a:t>
            </a:r>
            <a:r>
              <a:rPr lang="el-GR" dirty="0" smtClean="0"/>
              <a:t>πως θα σιγουρευτώ εγώ; Αλλά τότε είναι που η μαμά με αγκαλιάζει σφιχτά</a:t>
            </a:r>
            <a:r>
              <a:rPr lang="en-US" dirty="0" smtClean="0"/>
              <a:t> </a:t>
            </a:r>
            <a:r>
              <a:rPr lang="el-GR" dirty="0" smtClean="0"/>
              <a:t>και κουνιόμαστε μαζί από την μια πλευρά στην άλλη</a:t>
            </a:r>
            <a:r>
              <a:rPr lang="en-US" dirty="0" smtClean="0"/>
              <a:t>. </a:t>
            </a:r>
            <a:r>
              <a:rPr lang="el-GR" dirty="0" smtClean="0"/>
              <a:t>Τότε είναι που υπόσχεται πως αυτός ο ιός θα σταματήσει</a:t>
            </a:r>
            <a:r>
              <a:rPr lang="en-US" dirty="0" smtClean="0"/>
              <a:t>. </a:t>
            </a:r>
            <a:r>
              <a:rPr lang="el-GR" dirty="0" smtClean="0"/>
              <a:t>Όλα θα γίνουν όπως ήταν</a:t>
            </a:r>
            <a:r>
              <a:rPr lang="en-US" dirty="0" smtClean="0"/>
              <a:t>. </a:t>
            </a:r>
            <a:r>
              <a:rPr lang="el-GR" dirty="0" smtClean="0"/>
              <a:t>Αυτή τη στιγμή</a:t>
            </a:r>
            <a:r>
              <a:rPr lang="en-US" dirty="0" smtClean="0"/>
              <a:t>, </a:t>
            </a:r>
            <a:r>
              <a:rPr lang="el-GR" dirty="0" smtClean="0"/>
              <a:t>αν μπορώ να χαλαρώσω το φόβο μου και να ηρεμήσω όταν χρειάζεται</a:t>
            </a:r>
            <a:r>
              <a:rPr lang="en-US" dirty="0" smtClean="0"/>
              <a:t>, </a:t>
            </a:r>
            <a:r>
              <a:rPr lang="el-GR" altLang="en-US" dirty="0" smtClean="0"/>
              <a:t>το μυαλό</a:t>
            </a:r>
            <a:r>
              <a:rPr lang="el-GR" dirty="0" smtClean="0"/>
              <a:t> μου θα κάνει τα υπόλοιπα</a:t>
            </a:r>
            <a:r>
              <a:rPr lang="en-US" dirty="0" smtClean="0"/>
              <a:t>. </a:t>
            </a:r>
            <a:r>
              <a:rPr lang="el-GR" dirty="0" smtClean="0"/>
              <a:t>Οπότε τι κάνω;</a:t>
            </a:r>
            <a:r>
              <a:rPr lang="en-US" dirty="0" smtClean="0"/>
              <a:t>  </a:t>
            </a:r>
            <a:r>
              <a:rPr lang="el-GR" dirty="0" smtClean="0"/>
              <a:t>Απλά σκέφτομαι ΤΩΡΑ</a:t>
            </a:r>
            <a:r>
              <a:rPr lang="en-US" dirty="0" smtClean="0"/>
              <a:t>, </a:t>
            </a:r>
            <a:r>
              <a:rPr lang="el-GR" dirty="0" smtClean="0"/>
              <a:t>η αγκαλιά της μαμάς όπως κουνιόμαστε μπρός πίσω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220" name="Picture 4" descr="תוצאת תמונה עבור mother child cartoon 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9" y="1997861"/>
            <a:ext cx="4240229" cy="42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800" y="855132"/>
            <a:ext cx="11497733" cy="2675467"/>
          </a:xfrm>
        </p:spPr>
        <p:txBody>
          <a:bodyPr>
            <a:normAutofit fontScale="90000"/>
          </a:bodyPr>
          <a:lstStyle/>
          <a:p>
            <a:pPr algn="l" rtl="0"/>
            <a:r>
              <a:rPr lang="el-GR" sz="2400" dirty="0" smtClean="0"/>
              <a:t>Έχεις τον δικό σου ξεχωριστό τρόπο να χαλαρώνεις</a:t>
            </a:r>
            <a:r>
              <a:rPr lang="el-GR" sz="2400" dirty="0" smtClean="0"/>
              <a:t>; </a:t>
            </a:r>
            <a:br>
              <a:rPr lang="en-US" sz="2400" dirty="0" smtClean="0"/>
            </a:br>
            <a:r>
              <a:rPr lang="el-GR" sz="2400" dirty="0" smtClean="0"/>
              <a:t>Ας δοκιμάσουμε τον τρόπο σου</a:t>
            </a:r>
            <a:r>
              <a:rPr lang="el-GR" sz="2400" dirty="0" smtClean="0"/>
              <a:t>;</a:t>
            </a:r>
            <a:br>
              <a:rPr lang="en-US" sz="2400" dirty="0" smtClean="0"/>
            </a:br>
            <a:r>
              <a:rPr lang="el-GR" sz="2400" dirty="0" smtClean="0"/>
              <a:t>Τι λες στον εαυτό σου καθώς χαλαρώνεις</a:t>
            </a:r>
            <a:r>
              <a:rPr lang="el-GR" sz="2400" dirty="0" smtClean="0"/>
              <a:t>;</a:t>
            </a:r>
            <a:br>
              <a:rPr lang="en-US" sz="2400" dirty="0" smtClean="0"/>
            </a:br>
            <a:r>
              <a:rPr lang="el-GR" sz="2400" dirty="0" smtClean="0"/>
              <a:t>Ίσως λες</a:t>
            </a:r>
            <a:r>
              <a:rPr lang="en-US" sz="2400" dirty="0" smtClean="0"/>
              <a:t> : </a:t>
            </a:r>
            <a:r>
              <a:rPr lang="el-GR" sz="2400" dirty="0" smtClean="0"/>
              <a:t>Ό</a:t>
            </a:r>
            <a:r>
              <a:rPr lang="el-GR" sz="2400" dirty="0" smtClean="0"/>
              <a:t>λα θα πάνε καλά</a:t>
            </a:r>
            <a:r>
              <a:rPr lang="el-GR" sz="2400" dirty="0" smtClean="0"/>
              <a:t>;</a:t>
            </a:r>
            <a:br>
              <a:rPr lang="en-US" sz="2400" dirty="0" smtClean="0"/>
            </a:br>
            <a:r>
              <a:rPr lang="el-GR" sz="2400" dirty="0" smtClean="0"/>
              <a:t>Ή ίσως λες όλα θα πάνε καλά όπως ήταν πριν;</a:t>
            </a:r>
            <a:br>
              <a:rPr lang="en-US" sz="2400" dirty="0" smtClean="0"/>
            </a:br>
            <a:r>
              <a:rPr lang="el-GR" sz="2400" dirty="0" smtClean="0"/>
              <a:t>Ή ίσως λες</a:t>
            </a:r>
            <a:r>
              <a:rPr lang="en-US" sz="2400" dirty="0" smtClean="0"/>
              <a:t> </a:t>
            </a:r>
            <a:r>
              <a:rPr lang="el-GR" sz="2400" dirty="0" smtClean="0"/>
              <a:t>είμαι δυνατός/δυνατή;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l-GR" sz="2400" dirty="0" smtClean="0"/>
              <a:t>Ή ίσως λες όλα θα πάνε καλά</a:t>
            </a:r>
            <a:r>
              <a:rPr lang="en-US" sz="2400" dirty="0" smtClean="0"/>
              <a:t> </a:t>
            </a:r>
            <a:r>
              <a:rPr lang="el-GR" sz="2400" dirty="0" smtClean="0"/>
              <a:t>όπως ήταν πριν</a:t>
            </a:r>
            <a:r>
              <a:rPr lang="en-US" sz="2400" dirty="0" smtClean="0"/>
              <a:t> ,</a:t>
            </a:r>
            <a:r>
              <a:rPr lang="el-GR" sz="2400" dirty="0" smtClean="0"/>
              <a:t> ακριβώς όπως ήταν κάποτε</a:t>
            </a:r>
            <a:r>
              <a:rPr lang="en-US" sz="2400" dirty="0" smtClean="0"/>
              <a:t> ….</a:t>
            </a:r>
            <a:br>
              <a:rPr lang="en-US" sz="2400" dirty="0" smtClean="0"/>
            </a:br>
            <a:br>
              <a:rPr lang="en-US" sz="1400" dirty="0" smtClean="0"/>
            </a:br>
            <a:r>
              <a:rPr lang="en-US" sz="1400" dirty="0" smtClean="0"/>
              <a:t> </a:t>
            </a:r>
            <a:br>
              <a:rPr lang="he-IL" sz="1400" dirty="0" smtClean="0"/>
            </a:br>
            <a:endParaRPr lang="he-IL" sz="1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3327399"/>
            <a:ext cx="3530601" cy="3530601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 rot="1713160">
            <a:off x="5836032" y="3569745"/>
            <a:ext cx="2455333" cy="1925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אליפטי 5"/>
          <p:cNvSpPr/>
          <p:nvPr/>
        </p:nvSpPr>
        <p:spPr>
          <a:xfrm rot="19825921">
            <a:off x="1148969" y="3239545"/>
            <a:ext cx="2455333" cy="1925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אליפטי 4"/>
          <p:cNvSpPr/>
          <p:nvPr/>
        </p:nvSpPr>
        <p:spPr>
          <a:xfrm rot="1810930">
            <a:off x="6874258" y="108183"/>
            <a:ext cx="3733215" cy="38798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sz="1600" dirty="0" smtClean="0"/>
              <a:t>Είμαι η Χαρά</a:t>
            </a:r>
            <a:r>
              <a:rPr lang="en-US" sz="1600" dirty="0" smtClean="0"/>
              <a:t>. </a:t>
            </a:r>
            <a:r>
              <a:rPr lang="el-GR" sz="1600" dirty="0" smtClean="0"/>
              <a:t>Είμαι ένα κορίτσι που συνήθως νιώθει Εντάξει</a:t>
            </a:r>
            <a:r>
              <a:rPr lang="en-US" sz="1600" dirty="0" smtClean="0"/>
              <a:t>. </a:t>
            </a:r>
            <a:r>
              <a:rPr lang="el-GR" sz="1600" dirty="0" smtClean="0"/>
              <a:t>Μου αρέσει το σπίτι μου και η οικογένειά μου</a:t>
            </a:r>
            <a:r>
              <a:rPr lang="en-US" sz="1600" dirty="0" smtClean="0"/>
              <a:t>. </a:t>
            </a:r>
            <a:r>
              <a:rPr lang="el-GR" sz="1600" dirty="0" smtClean="0"/>
              <a:t>Μου αρέσει να πηγαίνω σχολείο και να παίζω με τους φίλους μου και λατρεύω να επισκέπτομαι το παππού και τη γιαγιά</a:t>
            </a:r>
            <a:r>
              <a:rPr lang="en-US" sz="1600" dirty="0" smtClean="0"/>
              <a:t>. </a:t>
            </a:r>
            <a:r>
              <a:rPr lang="el-GR" sz="1600" dirty="0" smtClean="0"/>
              <a:t>Όλα ήταν Εντάξει </a:t>
            </a:r>
            <a:r>
              <a:rPr lang="en-US" sz="1600" dirty="0" smtClean="0"/>
              <a:t>, </a:t>
            </a:r>
            <a:r>
              <a:rPr lang="el-GR" sz="1600" dirty="0" smtClean="0"/>
              <a:t>ώσπου μια μέρα</a:t>
            </a:r>
            <a:r>
              <a:rPr lang="en-US" sz="1600" dirty="0" smtClean="0"/>
              <a:t>, </a:t>
            </a:r>
            <a:r>
              <a:rPr lang="el-GR" sz="1600" dirty="0" smtClean="0"/>
              <a:t>κάτι άλλαξε.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4557" y="1871134"/>
            <a:ext cx="1874885" cy="4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הסבר אליפטי 10"/>
          <p:cNvSpPr/>
          <p:nvPr/>
        </p:nvSpPr>
        <p:spPr>
          <a:xfrm rot="1597355">
            <a:off x="6096489" y="259391"/>
            <a:ext cx="6016801" cy="40154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sz="2000" dirty="0" smtClean="0"/>
              <a:t>Δεν μπορούσα να πάω στο σχολείο πια</a:t>
            </a:r>
            <a:r>
              <a:rPr lang="en-US" dirty="0" smtClean="0"/>
              <a:t>. </a:t>
            </a:r>
            <a:r>
              <a:rPr lang="el-GR" dirty="0" smtClean="0"/>
              <a:t>Δεν επιτρεπόταν να επισκεφτώ την καλύτερή μου φίλη επειδή ήταν πολλοί άνθρωποι στο σπίτι της</a:t>
            </a:r>
            <a:r>
              <a:rPr lang="en-US" dirty="0" smtClean="0"/>
              <a:t>. </a:t>
            </a:r>
            <a:r>
              <a:rPr lang="el-GR" dirty="0" smtClean="0"/>
              <a:t>Αλλά το πιο θλιβερό ήταν πως δεν μπορούσα  πια να δω τον παππού και τη γιαγιά και ξέρω πως αυτό τους έκανε και εκείνους θλιμμένους</a:t>
            </a:r>
            <a:r>
              <a:rPr lang="en-US" dirty="0" smtClean="0"/>
              <a:t>. </a:t>
            </a:r>
            <a:endParaRPr lang="en-US" dirty="0"/>
          </a:p>
          <a:p>
            <a:pPr algn="l"/>
            <a:r>
              <a:rPr lang="el-GR" dirty="0" smtClean="0"/>
              <a:t>Η μαμά και ο μπαμπάς είπαν πως φταίει ο </a:t>
            </a:r>
            <a:r>
              <a:rPr lang="el-GR" dirty="0" err="1" smtClean="0"/>
              <a:t>κορωνοϊός</a:t>
            </a:r>
            <a:r>
              <a:rPr lang="el-GR" dirty="0" smtClean="0"/>
              <a:t>  για όλα αυτά</a:t>
            </a:r>
            <a:r>
              <a:rPr lang="en-US" dirty="0" smtClean="0"/>
              <a:t>. </a:t>
            </a:r>
            <a:r>
              <a:rPr lang="el-GR" dirty="0" smtClean="0"/>
              <a:t>Όλη μέρα ακούν ειδήσεις και κάθε μέρα γίνονται όλο  και πιο ανήσυχοι</a:t>
            </a:r>
            <a:r>
              <a:rPr lang="en-US" sz="2000" dirty="0" smtClean="0"/>
              <a:t>. 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7113" y="2580842"/>
            <a:ext cx="2588442" cy="427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תוצאת תמונה עבור parent cartoon images">
            <a:hlinkClick r:id="rId1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e-IL"/>
          </a:p>
        </p:txBody>
      </p:sp>
      <p:pic>
        <p:nvPicPr>
          <p:cNvPr id="2052" name="Picture 4" descr="תוצאת תמונה עבור parents with gir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08" y="-144463"/>
            <a:ext cx="9525000" cy="102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הסבר אליפטי 5"/>
          <p:cNvSpPr/>
          <p:nvPr/>
        </p:nvSpPr>
        <p:spPr>
          <a:xfrm rot="1627563">
            <a:off x="5596276" y="193063"/>
            <a:ext cx="6383350" cy="46186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sz="1600" dirty="0" smtClean="0"/>
              <a:t>Ο μπαμπάς λέει πως ο Κορώνα είναι ένας ιός που περνάει από τον έναν στο άλλο όταν ακουμπάμε ο ένας τον άλλο ή όταν φτερνιστούμε χωρίς να σκεπάσουμε το στόμα μας</a:t>
            </a:r>
            <a:r>
              <a:rPr lang="en-US" sz="1600" dirty="0" smtClean="0"/>
              <a:t>. </a:t>
            </a:r>
            <a:r>
              <a:rPr lang="el-GR" sz="1600" dirty="0" smtClean="0"/>
              <a:t> Μου είπε πόσο σημαντικό είναι να πλένουμε  καλά τα χέρια μας και να καθαρίζουμε  καλά ό,τι πιάνουμε</a:t>
            </a:r>
            <a:r>
              <a:rPr lang="en-US" sz="1600" dirty="0" smtClean="0"/>
              <a:t>. </a:t>
            </a:r>
            <a:r>
              <a:rPr lang="el-GR" sz="1600" dirty="0" smtClean="0"/>
              <a:t> Δεν πρέπει να αγκαλιαζόμαστε πια</a:t>
            </a:r>
            <a:r>
              <a:rPr lang="en-US" sz="1600" dirty="0" smtClean="0"/>
              <a:t> –</a:t>
            </a:r>
            <a:r>
              <a:rPr lang="el-GR" sz="1600" dirty="0" smtClean="0"/>
              <a:t>ούτε τους φίλους μας</a:t>
            </a:r>
            <a:r>
              <a:rPr lang="en-US" sz="1600" dirty="0" smtClean="0"/>
              <a:t> </a:t>
            </a:r>
            <a:r>
              <a:rPr lang="el-GR" sz="1600" dirty="0" smtClean="0"/>
              <a:t>και οπωσδήποτε ούτε ενήλικες που δεν είναι η μαμά και ο μπαμπάς μας</a:t>
            </a:r>
            <a:r>
              <a:rPr lang="en-US" sz="1600" dirty="0" smtClean="0"/>
              <a:t>. </a:t>
            </a:r>
            <a:r>
              <a:rPr lang="el-GR" sz="1600" dirty="0" smtClean="0"/>
              <a:t> Έμαθα πώς να πλένω σωστά τα χέρια μου και είδα τους γονείς μου να πλένουν τα πάντα με ένα ειδικό σαπούνι</a:t>
            </a:r>
            <a:r>
              <a:rPr lang="en-US" sz="1600" dirty="0" smtClean="0"/>
              <a:t>.</a:t>
            </a:r>
            <a:r>
              <a:rPr lang="el-GR" sz="1600" dirty="0" smtClean="0"/>
              <a:t> Χθες άκουσα πως ο παππούς του φίλου μου του Πέτρου είναι άρρωστος</a:t>
            </a:r>
            <a:r>
              <a:rPr lang="en-US" sz="1600" dirty="0" smtClean="0"/>
              <a:t>. </a:t>
            </a:r>
            <a:r>
              <a:rPr lang="el-GR" sz="1600" dirty="0" smtClean="0"/>
              <a:t> Ο Πέτρος είναι πολύ στενοχωρημένος</a:t>
            </a:r>
            <a:r>
              <a:rPr lang="en-US" sz="1600" dirty="0" smtClean="0"/>
              <a:t>. </a:t>
            </a:r>
            <a:r>
              <a:rPr lang="el-GR" sz="1600" dirty="0" smtClean="0"/>
              <a:t>Μερικές φορές είμαι και εγώ στενοχωρημένη</a:t>
            </a:r>
            <a:r>
              <a:rPr lang="en-US" sz="1600" dirty="0" smtClean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הסבר אליפטי 6"/>
          <p:cNvSpPr/>
          <p:nvPr/>
        </p:nvSpPr>
        <p:spPr>
          <a:xfrm rot="19879651">
            <a:off x="-332566" y="-61837"/>
            <a:ext cx="2914277" cy="28386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dirty="0" smtClean="0"/>
              <a:t>Η μαμά μου λέει πως το να φοβάμαι είναι φυσιολογικό</a:t>
            </a:r>
            <a:r>
              <a:rPr lang="en-US" dirty="0" smtClean="0"/>
              <a:t>. </a:t>
            </a:r>
            <a:r>
              <a:rPr lang="el-GR" dirty="0" smtClean="0"/>
              <a:t>Όλα τα παιδιά έχουν τρομακτικές σκέψεις και μετά το σώμα μας έχει ένταση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t="10757" b="4465"/>
          <a:stretch>
            <a:fillRect/>
          </a:stretch>
        </p:blipFill>
        <p:spPr>
          <a:xfrm>
            <a:off x="2801218" y="2900082"/>
            <a:ext cx="2341563" cy="2094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אליפטי 4"/>
          <p:cNvSpPr/>
          <p:nvPr/>
        </p:nvSpPr>
        <p:spPr>
          <a:xfrm>
            <a:off x="3725333" y="91441"/>
            <a:ext cx="4705435" cy="3185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dirty="0" smtClean="0"/>
              <a:t>Προσπαθώ να καταλάβω</a:t>
            </a:r>
            <a:r>
              <a:rPr lang="en-US" dirty="0" smtClean="0"/>
              <a:t>. </a:t>
            </a:r>
            <a:r>
              <a:rPr lang="el-GR" dirty="0" smtClean="0"/>
              <a:t>Τι είναι αυτός ο </a:t>
            </a:r>
            <a:r>
              <a:rPr lang="el-GR" dirty="0" err="1" smtClean="0"/>
              <a:t>κορωνοϊός</a:t>
            </a:r>
            <a:r>
              <a:rPr lang="el-GR" dirty="0" smtClean="0"/>
              <a:t>; Ίσως μοιάζει με μεγάλο τέρας που έρχεται να σε σκοτώσει.</a:t>
            </a:r>
            <a:r>
              <a:rPr lang="en-US" dirty="0" smtClean="0"/>
              <a:t>  </a:t>
            </a:r>
            <a:r>
              <a:rPr lang="el-GR" dirty="0" smtClean="0"/>
              <a:t>Ίσως μοιάζει με κουνούπι</a:t>
            </a:r>
            <a:r>
              <a:rPr lang="en-US" dirty="0" smtClean="0"/>
              <a:t>, </a:t>
            </a:r>
            <a:r>
              <a:rPr lang="el-GR" dirty="0" smtClean="0"/>
              <a:t>που παραφυλάει να τσιμπήσει και να μας μολύνει</a:t>
            </a:r>
            <a:r>
              <a:rPr lang="en-US" dirty="0" smtClean="0"/>
              <a:t>. </a:t>
            </a:r>
            <a:r>
              <a:rPr lang="el-GR" dirty="0" smtClean="0"/>
              <a:t>Είναι πραγματικά τρομακτικό.</a:t>
            </a:r>
            <a:r>
              <a:rPr lang="en-US" dirty="0" smtClean="0"/>
              <a:t>  </a:t>
            </a:r>
            <a:r>
              <a:rPr lang="el-GR" dirty="0" smtClean="0"/>
              <a:t>Είναι τόσο μικρό που δεν μπορούμε ούτε καν να το δούμε.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AutoShape 10" descr="תוצאת תמונה עבור mosquito cartoon free downloa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e-IL"/>
          </a:p>
        </p:txBody>
      </p:sp>
      <p:sp>
        <p:nvSpPr>
          <p:cNvPr id="10" name="AutoShape 12" descr="תוצאת תמונה עבור mosquito cartoon free download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e-IL"/>
          </a:p>
        </p:txBody>
      </p:sp>
      <p:pic>
        <p:nvPicPr>
          <p:cNvPr id="9" name="Picture 18" descr="תוצאת תמונה עבור ‪public domain monster cartoon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8" y="1252132"/>
            <a:ext cx="24384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תוצאת תמונה עבור ‪public domain monster carto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8" y="1367068"/>
            <a:ext cx="2578435" cy="22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osquito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9" y="4476006"/>
            <a:ext cx="2885314" cy="22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תוצאת תמונה עבור ‪public domain monster carto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89" y="4172411"/>
            <a:ext cx="292893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 rotWithShape="1">
          <a:blip r:embed="rId5"/>
          <a:srcRect t="10757" b="9863"/>
          <a:stretch>
            <a:fillRect/>
          </a:stretch>
        </p:blipFill>
        <p:spPr>
          <a:xfrm>
            <a:off x="4110653" y="4049204"/>
            <a:ext cx="2369357" cy="19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l-GR" sz="4000" dirty="0" smtClean="0"/>
            </a:br>
            <a:r>
              <a:rPr lang="el-GR" sz="4000" dirty="0" smtClean="0"/>
              <a:t>Έχεις και εσύ τρομακτικές σκέψεις σαν τις δικές μου;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4" name="הסבר אליפטי 3"/>
          <p:cNvSpPr/>
          <p:nvPr/>
        </p:nvSpPr>
        <p:spPr>
          <a:xfrm>
            <a:off x="6612467" y="1286933"/>
            <a:ext cx="2286000" cy="25738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הסבר אליפטי 4"/>
          <p:cNvSpPr/>
          <p:nvPr/>
        </p:nvSpPr>
        <p:spPr>
          <a:xfrm rot="18558937">
            <a:off x="2071158" y="2104846"/>
            <a:ext cx="2980267" cy="30564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אליפטי 5"/>
          <p:cNvSpPr/>
          <p:nvPr/>
        </p:nvSpPr>
        <p:spPr>
          <a:xfrm rot="1490141">
            <a:off x="9018575" y="2158268"/>
            <a:ext cx="2242030" cy="2678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2" descr="תמונה קשורה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49" y="4062695"/>
            <a:ext cx="1787979" cy="27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Έχεις συναισθήματα μεγάλης στενοχώριας μερικές φορές;</a:t>
            </a:r>
            <a:endParaRPr lang="he-IL" sz="4000" dirty="0"/>
          </a:p>
        </p:txBody>
      </p:sp>
      <p:sp>
        <p:nvSpPr>
          <p:cNvPr id="5" name="הסבר אליפטי 4"/>
          <p:cNvSpPr/>
          <p:nvPr/>
        </p:nvSpPr>
        <p:spPr>
          <a:xfrm rot="1713160">
            <a:off x="5860794" y="2160401"/>
            <a:ext cx="2455333" cy="1925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אליפטי 5"/>
          <p:cNvSpPr/>
          <p:nvPr/>
        </p:nvSpPr>
        <p:spPr>
          <a:xfrm rot="17372828">
            <a:off x="1549400" y="1710269"/>
            <a:ext cx="2082800" cy="20404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1"/>
          <a:srcRect l="14357" r="15211"/>
          <a:stretch>
            <a:fillRect/>
          </a:stretch>
        </p:blipFill>
        <p:spPr>
          <a:xfrm>
            <a:off x="3742757" y="2414805"/>
            <a:ext cx="1807269" cy="363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אליפטי 4"/>
          <p:cNvSpPr/>
          <p:nvPr/>
        </p:nvSpPr>
        <p:spPr>
          <a:xfrm rot="732384">
            <a:off x="5558770" y="333646"/>
            <a:ext cx="5850377" cy="3872651"/>
          </a:xfrm>
          <a:prstGeom prst="wedgeEllipseCallout">
            <a:avLst>
              <a:gd name="adj1" fmla="val -40661"/>
              <a:gd name="adj2" fmla="val 82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l-GR" dirty="0" smtClean="0"/>
              <a:t>Ο μπαμπάς μου είπε πως πήγαν τον παππού του Πέτρου σε ένα ειδικό μέρος</a:t>
            </a:r>
            <a:r>
              <a:rPr lang="en-US" dirty="0" smtClean="0"/>
              <a:t>, </a:t>
            </a:r>
            <a:r>
              <a:rPr lang="el-GR" dirty="0" smtClean="0"/>
              <a:t>που λέγεται</a:t>
            </a:r>
            <a:r>
              <a:rPr lang="en-US" dirty="0" smtClean="0"/>
              <a:t> </a:t>
            </a:r>
            <a:r>
              <a:rPr lang="el-GR" altLang="en-US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Καραντίνα</a:t>
            </a:r>
            <a:r>
              <a:rPr lang="el-GR" b="1" i="1" dirty="0" smtClean="0"/>
              <a:t>  </a:t>
            </a:r>
            <a:r>
              <a:rPr lang="el-GR" dirty="0" smtClean="0"/>
              <a:t>όπου κανείς δεν μπορεί να τον επισκεφτεί</a:t>
            </a:r>
            <a:r>
              <a:rPr lang="en-US" dirty="0" smtClean="0"/>
              <a:t>,  </a:t>
            </a:r>
            <a:r>
              <a:rPr lang="el-GR" dirty="0" smtClean="0"/>
              <a:t>οι γιατροί και οι νοσοκόμες θα τον φροντίσουν μέχρι να γίνει καλά</a:t>
            </a:r>
            <a:r>
              <a:rPr lang="en-US" b="1" dirty="0" smtClean="0"/>
              <a:t>. </a:t>
            </a:r>
            <a:r>
              <a:rPr lang="el-GR" dirty="0" smtClean="0"/>
              <a:t>Ο μπαμπάς  μου είπε πως αυτή είναι μια ασθένεια που είναι πολύ κολλητική για τους μεγαλύτερους ανθρώπους</a:t>
            </a:r>
            <a:r>
              <a:rPr lang="en-US" sz="2000" dirty="0" smtClean="0"/>
              <a:t>.  </a:t>
            </a:r>
            <a:r>
              <a:rPr lang="el-GR" sz="2000" dirty="0" smtClean="0"/>
              <a:t>Αυτό με ανησυχεί για τον παππού και τη γιαγιά μου γιατί είναι μεγαλύτεροι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7" name="Picture 4" descr="תוצאת תמונה עבור parents with girl cartoon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61" y="2312611"/>
            <a:ext cx="3601706" cy="38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380" y="3432943"/>
            <a:ext cx="967907" cy="86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אליפטי 3"/>
          <p:cNvSpPr/>
          <p:nvPr/>
        </p:nvSpPr>
        <p:spPr>
          <a:xfrm rot="1793671">
            <a:off x="8539593" y="814064"/>
            <a:ext cx="3113165" cy="24399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7" y="3020044"/>
            <a:ext cx="5367867" cy="3581134"/>
          </a:xfrm>
          <a:prstGeom prst="rect">
            <a:avLst/>
          </a:prstGeom>
        </p:spPr>
      </p:pic>
      <p:sp>
        <p:nvSpPr>
          <p:cNvPr id="6" name="הסבר אליפטי 5"/>
          <p:cNvSpPr/>
          <p:nvPr/>
        </p:nvSpPr>
        <p:spPr>
          <a:xfrm>
            <a:off x="4944534" y="627017"/>
            <a:ext cx="3115250" cy="1505820"/>
          </a:xfrm>
          <a:prstGeom prst="wedgeEllipseCallout">
            <a:avLst>
              <a:gd name="adj1" fmla="val -27083"/>
              <a:gd name="adj2" fmla="val 92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הסבר אליפטי 6"/>
          <p:cNvSpPr/>
          <p:nvPr/>
        </p:nvSpPr>
        <p:spPr>
          <a:xfrm rot="18950655">
            <a:off x="1380105" y="664417"/>
            <a:ext cx="2213977" cy="19574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804308" y="200578"/>
            <a:ext cx="9388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l-GR" sz="2800" dirty="0" smtClean="0"/>
              <a:t>Ανησυχείς και εσύ για κάποιον που αγαπάς;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4704</Words>
  <Application>WPS Presentation</Application>
  <PresentationFormat>Προσαρμογή</PresentationFormat>
  <Paragraphs>47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ערכת נושא Office</vt:lpstr>
      <vt:lpstr>Η Χαρά και ο Κορωναϊός  </vt:lpstr>
      <vt:lpstr>PowerPoint 演示文稿</vt:lpstr>
      <vt:lpstr>PowerPoint 演示文稿</vt:lpstr>
      <vt:lpstr>PowerPoint 演示文稿</vt:lpstr>
      <vt:lpstr>PowerPoint 演示文稿</vt:lpstr>
      <vt:lpstr> Έχεις και εσύ τρομακτικές σκέψεις σαν τις δικές μου; </vt:lpstr>
      <vt:lpstr>Έχεις συναισθήματα μεγάλης θλίψης μερικές φορές;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Έχεις και εσύ ένα χαλαρωτικό χορό; </vt:lpstr>
      <vt:lpstr>PowerPoint 演示文稿</vt:lpstr>
      <vt:lpstr>Έχεις τον δικό σου ειδικό τρόπο να χαλαρώνεις;  Ας δοκιμάσουμε τον τρόπο σου; Τι λες στον εαυτό σου καθώς χαλαρώνεις; Ίσως λες :Όλα θα πάνε καλά; Ή ίσως λες όλα θα πάνε καλά όπως ήταν πριν; Ή ίσως λες είμαι δυνατός/δυνατή;  Ή ίσως λες όλα θα πάνε καλά όπως ήταν πριν , ακριβώς όπως ήταν κάποτε ….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‏‏משתמש Windows</dc:creator>
  <cp:lastModifiedBy>vento</cp:lastModifiedBy>
  <cp:revision>62</cp:revision>
  <dcterms:created xsi:type="dcterms:W3CDTF">2020-03-17T08:53:00Z</dcterms:created>
  <dcterms:modified xsi:type="dcterms:W3CDTF">2020-03-24T19:49:45Z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